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264" r:id="rId5"/>
    <p:sldId id="287" r:id="rId6"/>
    <p:sldId id="294" r:id="rId7"/>
    <p:sldId id="295" r:id="rId8"/>
    <p:sldId id="288" r:id="rId9"/>
    <p:sldId id="290" r:id="rId10"/>
    <p:sldId id="289" r:id="rId11"/>
    <p:sldId id="291" r:id="rId12"/>
    <p:sldId id="292" r:id="rId13"/>
    <p:sldId id="296" r:id="rId14"/>
    <p:sldId id="293" r:id="rId15"/>
    <p:sldId id="298" r:id="rId16"/>
    <p:sldId id="269" r:id="rId17"/>
    <p:sldId id="284" r:id="rId18"/>
    <p:sldId id="285" r:id="rId19"/>
    <p:sldId id="286" r:id="rId20"/>
    <p:sldId id="297" r:id="rId21"/>
  </p:sldIdLst>
  <p:sldSz cx="12188825" cy="6858000"/>
  <p:notesSz cx="6797675" cy="99266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267" autoAdjust="0"/>
  </p:normalViewPr>
  <p:slideViewPr>
    <p:cSldViewPr showGuides="1">
      <p:cViewPr varScale="1">
        <p:scale>
          <a:sx n="61" d="100"/>
          <a:sy n="61" d="100"/>
        </p:scale>
        <p:origin x="884" y="6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3/9/2023</a:t>
            </a:fld>
            <a:endParaRPr>
              <a:solidFill>
                <a:schemeClr val="tx2"/>
              </a:solidFill>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3/9/2023</a:t>
            </a:fld>
            <a:endParaRPr/>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96F01-7154-41E0-B48B-A6921757531A}" type="slidenum">
              <a:rPr lang="en-GB" smtClean="0"/>
              <a:pPr/>
              <a:t>1</a:t>
            </a:fld>
            <a:endParaRPr lang="en-GB"/>
          </a:p>
        </p:txBody>
      </p:sp>
    </p:spTree>
    <p:extLst>
      <p:ext uri="{BB962C8B-B14F-4D97-AF65-F5344CB8AC3E}">
        <p14:creationId xmlns:p14="http://schemas.microsoft.com/office/powerpoint/2010/main" val="713229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96F01-7154-41E0-B48B-A6921757531A}" type="slidenum">
              <a:rPr lang="en-GB" smtClean="0"/>
              <a:pPr/>
              <a:t>10</a:t>
            </a:fld>
            <a:endParaRPr lang="en-GB"/>
          </a:p>
        </p:txBody>
      </p:sp>
    </p:spTree>
    <p:extLst>
      <p:ext uri="{BB962C8B-B14F-4D97-AF65-F5344CB8AC3E}">
        <p14:creationId xmlns:p14="http://schemas.microsoft.com/office/powerpoint/2010/main" val="2204168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96F01-7154-41E0-B48B-A6921757531A}" type="slidenum">
              <a:rPr lang="en-GB" smtClean="0"/>
              <a:pPr/>
              <a:t>11</a:t>
            </a:fld>
            <a:endParaRPr lang="en-GB"/>
          </a:p>
        </p:txBody>
      </p:sp>
    </p:spTree>
    <p:extLst>
      <p:ext uri="{BB962C8B-B14F-4D97-AF65-F5344CB8AC3E}">
        <p14:creationId xmlns:p14="http://schemas.microsoft.com/office/powerpoint/2010/main" val="1995762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96F01-7154-41E0-B48B-A6921757531A}" type="slidenum">
              <a:rPr lang="en-GB" smtClean="0"/>
              <a:pPr/>
              <a:t>12</a:t>
            </a:fld>
            <a:endParaRPr lang="en-GB"/>
          </a:p>
        </p:txBody>
      </p:sp>
    </p:spTree>
    <p:extLst>
      <p:ext uri="{BB962C8B-B14F-4D97-AF65-F5344CB8AC3E}">
        <p14:creationId xmlns:p14="http://schemas.microsoft.com/office/powerpoint/2010/main" val="2153549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96F01-7154-41E0-B48B-A6921757531A}" type="slidenum">
              <a:rPr lang="en-GB" smtClean="0"/>
              <a:pPr/>
              <a:t>13</a:t>
            </a:fld>
            <a:endParaRPr lang="en-GB"/>
          </a:p>
        </p:txBody>
      </p:sp>
    </p:spTree>
    <p:extLst>
      <p:ext uri="{BB962C8B-B14F-4D97-AF65-F5344CB8AC3E}">
        <p14:creationId xmlns:p14="http://schemas.microsoft.com/office/powerpoint/2010/main" val="1026511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96F01-7154-41E0-B48B-A6921757531A}" type="slidenum">
              <a:rPr lang="en-GB" smtClean="0"/>
              <a:pPr/>
              <a:t>14</a:t>
            </a:fld>
            <a:endParaRPr lang="en-GB"/>
          </a:p>
        </p:txBody>
      </p:sp>
    </p:spTree>
    <p:extLst>
      <p:ext uri="{BB962C8B-B14F-4D97-AF65-F5344CB8AC3E}">
        <p14:creationId xmlns:p14="http://schemas.microsoft.com/office/powerpoint/2010/main" val="555459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96F01-7154-41E0-B48B-A6921757531A}" type="slidenum">
              <a:rPr lang="en-GB" smtClean="0"/>
              <a:pPr/>
              <a:t>15</a:t>
            </a:fld>
            <a:endParaRPr lang="en-GB"/>
          </a:p>
        </p:txBody>
      </p:sp>
    </p:spTree>
    <p:extLst>
      <p:ext uri="{BB962C8B-B14F-4D97-AF65-F5344CB8AC3E}">
        <p14:creationId xmlns:p14="http://schemas.microsoft.com/office/powerpoint/2010/main" val="2576774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96F01-7154-41E0-B48B-A6921757531A}" type="slidenum">
              <a:rPr lang="en-GB" smtClean="0"/>
              <a:pPr/>
              <a:t>16</a:t>
            </a:fld>
            <a:endParaRPr lang="en-GB"/>
          </a:p>
        </p:txBody>
      </p:sp>
    </p:spTree>
    <p:extLst>
      <p:ext uri="{BB962C8B-B14F-4D97-AF65-F5344CB8AC3E}">
        <p14:creationId xmlns:p14="http://schemas.microsoft.com/office/powerpoint/2010/main" val="1966901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96F01-7154-41E0-B48B-A6921757531A}" type="slidenum">
              <a:rPr lang="en-GB" smtClean="0"/>
              <a:pPr/>
              <a:t>17</a:t>
            </a:fld>
            <a:endParaRPr lang="en-GB"/>
          </a:p>
        </p:txBody>
      </p:sp>
    </p:spTree>
    <p:extLst>
      <p:ext uri="{BB962C8B-B14F-4D97-AF65-F5344CB8AC3E}">
        <p14:creationId xmlns:p14="http://schemas.microsoft.com/office/powerpoint/2010/main" val="3825003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Read quote.</a:t>
            </a:r>
          </a:p>
          <a:p>
            <a:endParaRPr lang="en-US" i="1" baseline="0" dirty="0"/>
          </a:p>
          <a:p>
            <a:r>
              <a:rPr lang="en-US" i="0" baseline="0" dirty="0"/>
              <a:t>Today I want to help you understand more about the Phonics Screening Check – a word reading test that all Year 1s undertake in June.</a:t>
            </a:r>
          </a:p>
          <a:p>
            <a:endParaRPr lang="en-GB" sz="120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Accurate word-reading </a:t>
            </a:r>
            <a:r>
              <a:rPr lang="en-US" sz="1200" kern="1200" dirty="0">
                <a:solidFill>
                  <a:schemeClr val="tx1"/>
                </a:solidFill>
                <a:effectLst/>
                <a:latin typeface="+mn-lt"/>
                <a:ea typeface="+mn-ea"/>
                <a:cs typeface="+mn-cs"/>
              </a:rPr>
              <a:t>at six is a </a:t>
            </a:r>
            <a:r>
              <a:rPr lang="en-US" sz="1200" b="0" kern="1200" dirty="0">
                <a:solidFill>
                  <a:schemeClr val="tx1"/>
                </a:solidFill>
                <a:effectLst/>
                <a:latin typeface="+mn-lt"/>
                <a:ea typeface="+mn-ea"/>
                <a:cs typeface="+mn-cs"/>
              </a:rPr>
              <a:t>good predictor </a:t>
            </a:r>
            <a:r>
              <a:rPr lang="en-US" sz="1200" kern="1200" dirty="0">
                <a:solidFill>
                  <a:schemeClr val="tx1"/>
                </a:solidFill>
                <a:effectLst/>
                <a:latin typeface="+mn-lt"/>
                <a:ea typeface="+mn-ea"/>
                <a:cs typeface="+mn-cs"/>
              </a:rPr>
              <a:t>of future reading success.</a:t>
            </a:r>
            <a:endParaRPr lang="en-US" i="0" baseline="0" dirty="0"/>
          </a:p>
          <a:p>
            <a:endParaRPr lang="en-US" i="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0" baseline="0" dirty="0"/>
              <a:t>In December 2018, research found that nearly 90% of children who </a:t>
            </a:r>
            <a:r>
              <a:rPr lang="en-GB" sz="1200" b="0" i="0" u="none" strike="noStrike" kern="1200" dirty="0">
                <a:solidFill>
                  <a:schemeClr val="tx1"/>
                </a:solidFill>
                <a:effectLst/>
                <a:latin typeface="+mn-lt"/>
                <a:ea typeface="+mn-ea"/>
                <a:cs typeface="+mn-cs"/>
              </a:rPr>
              <a:t>passed the phonics check taken in Year 1 reached or exceeded the expected standard in reading in Year 6.</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r>
              <a:rPr lang="en-GB" dirty="0"/>
              <a:t/>
            </a:r>
            <a:br>
              <a:rPr lang="en-GB" dirty="0"/>
            </a:b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F10C2BD-ABBD-1C45-BDAB-44A2829FA136}" type="slidenum">
              <a:rPr lang="en-US" smtClean="0"/>
              <a:t>2</a:t>
            </a:fld>
            <a:endParaRPr lang="en-US"/>
          </a:p>
        </p:txBody>
      </p:sp>
    </p:spTree>
    <p:extLst>
      <p:ext uri="{BB962C8B-B14F-4D97-AF65-F5344CB8AC3E}">
        <p14:creationId xmlns:p14="http://schemas.microsoft.com/office/powerpoint/2010/main" val="2719580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96F01-7154-41E0-B48B-A6921757531A}" type="slidenum">
              <a:rPr lang="en-GB" smtClean="0"/>
              <a:pPr/>
              <a:t>3</a:t>
            </a:fld>
            <a:endParaRPr lang="en-GB"/>
          </a:p>
        </p:txBody>
      </p:sp>
    </p:spTree>
    <p:extLst>
      <p:ext uri="{BB962C8B-B14F-4D97-AF65-F5344CB8AC3E}">
        <p14:creationId xmlns:p14="http://schemas.microsoft.com/office/powerpoint/2010/main" val="2816036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96F01-7154-41E0-B48B-A6921757531A}" type="slidenum">
              <a:rPr lang="en-GB" smtClean="0"/>
              <a:pPr/>
              <a:t>4</a:t>
            </a:fld>
            <a:endParaRPr lang="en-GB"/>
          </a:p>
        </p:txBody>
      </p:sp>
    </p:spTree>
    <p:extLst>
      <p:ext uri="{BB962C8B-B14F-4D97-AF65-F5344CB8AC3E}">
        <p14:creationId xmlns:p14="http://schemas.microsoft.com/office/powerpoint/2010/main" val="903867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96F01-7154-41E0-B48B-A6921757531A}" type="slidenum">
              <a:rPr lang="en-GB" smtClean="0"/>
              <a:pPr/>
              <a:t>5</a:t>
            </a:fld>
            <a:endParaRPr lang="en-GB"/>
          </a:p>
        </p:txBody>
      </p:sp>
    </p:spTree>
    <p:extLst>
      <p:ext uri="{BB962C8B-B14F-4D97-AF65-F5344CB8AC3E}">
        <p14:creationId xmlns:p14="http://schemas.microsoft.com/office/powerpoint/2010/main" val="976533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can’t integrate comprehension at the same time as decoding. Working memory only has a finite capacity. Imagine only reading a text one slow word at a time – could you then recall what you had just read. Fluency is crucial from day 1 of learning to read. A reading speed of 90 words per minute is needed for children to comprehend as a they read. Adults read approx. 150 words per minute. Teachers choose reading book bands carefully. If your child is reading a book that is too hard they will not develop fluency. Decoding is not the same as fluency. Rereading familiar texts is hugely beneficial</a:t>
            </a:r>
            <a:endParaRPr lang="en-GB" dirty="0"/>
          </a:p>
        </p:txBody>
      </p:sp>
      <p:sp>
        <p:nvSpPr>
          <p:cNvPr id="4" name="Slide Number Placeholder 3"/>
          <p:cNvSpPr>
            <a:spLocks noGrp="1"/>
          </p:cNvSpPr>
          <p:nvPr>
            <p:ph type="sldNum" sz="quarter" idx="10"/>
          </p:nvPr>
        </p:nvSpPr>
        <p:spPr/>
        <p:txBody>
          <a:bodyPr/>
          <a:lstStyle/>
          <a:p>
            <a:fld id="{B8796F01-7154-41E0-B48B-A6921757531A}" type="slidenum">
              <a:rPr lang="en-GB" smtClean="0"/>
              <a:pPr/>
              <a:t>6</a:t>
            </a:fld>
            <a:endParaRPr lang="en-GB"/>
          </a:p>
        </p:txBody>
      </p:sp>
    </p:spTree>
    <p:extLst>
      <p:ext uri="{BB962C8B-B14F-4D97-AF65-F5344CB8AC3E}">
        <p14:creationId xmlns:p14="http://schemas.microsoft.com/office/powerpoint/2010/main" val="3023463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96F01-7154-41E0-B48B-A6921757531A}" type="slidenum">
              <a:rPr lang="en-GB" smtClean="0"/>
              <a:pPr/>
              <a:t>7</a:t>
            </a:fld>
            <a:endParaRPr lang="en-GB"/>
          </a:p>
        </p:txBody>
      </p:sp>
    </p:spTree>
    <p:extLst>
      <p:ext uri="{BB962C8B-B14F-4D97-AF65-F5344CB8AC3E}">
        <p14:creationId xmlns:p14="http://schemas.microsoft.com/office/powerpoint/2010/main" val="2166792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96F01-7154-41E0-B48B-A6921757531A}" type="slidenum">
              <a:rPr lang="en-GB" smtClean="0"/>
              <a:pPr/>
              <a:t>8</a:t>
            </a:fld>
            <a:endParaRPr lang="en-GB"/>
          </a:p>
        </p:txBody>
      </p:sp>
    </p:spTree>
    <p:extLst>
      <p:ext uri="{BB962C8B-B14F-4D97-AF65-F5344CB8AC3E}">
        <p14:creationId xmlns:p14="http://schemas.microsoft.com/office/powerpoint/2010/main" val="593711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96F01-7154-41E0-B48B-A6921757531A}" type="slidenum">
              <a:rPr lang="en-GB" smtClean="0"/>
              <a:pPr/>
              <a:t>9</a:t>
            </a:fld>
            <a:endParaRPr lang="en-GB"/>
          </a:p>
        </p:txBody>
      </p:sp>
    </p:spTree>
    <p:extLst>
      <p:ext uri="{BB962C8B-B14F-4D97-AF65-F5344CB8AC3E}">
        <p14:creationId xmlns:p14="http://schemas.microsoft.com/office/powerpoint/2010/main" val="640617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3/9/2023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3/9/2023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3/9/2023</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3/9/2023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3/9/2023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3/9/2023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3/9/2023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3/9/2023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3/9/2023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3/9/2023</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theguardian.com/books/series/children-s-book-roundup" TargetMode="External"/><Relationship Id="rId5" Type="http://schemas.openxmlformats.org/officeDocument/2006/relationships/image" Target="../media/image10.png"/><Relationship Id="rId4" Type="http://schemas.openxmlformats.org/officeDocument/2006/relationships/hyperlink" Target="https://www.booksfortopics.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Reading Together</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they get stuck …</a:t>
            </a:r>
            <a:endParaRPr lang="en-GB" dirty="0"/>
          </a:p>
        </p:txBody>
      </p:sp>
      <p:sp>
        <p:nvSpPr>
          <p:cNvPr id="3" name="Content Placeholder 2"/>
          <p:cNvSpPr>
            <a:spLocks noGrp="1"/>
          </p:cNvSpPr>
          <p:nvPr>
            <p:ph idx="1"/>
          </p:nvPr>
        </p:nvSpPr>
        <p:spPr/>
        <p:txBody>
          <a:bodyPr/>
          <a:lstStyle/>
          <a:p>
            <a:r>
              <a:rPr lang="en-GB" dirty="0" smtClean="0"/>
              <a:t>Phonics (sound out / </a:t>
            </a:r>
            <a:r>
              <a:rPr lang="en-GB" dirty="0" err="1" smtClean="0"/>
              <a:t>fred</a:t>
            </a:r>
            <a:r>
              <a:rPr lang="en-GB" dirty="0" smtClean="0"/>
              <a:t> talk)</a:t>
            </a:r>
          </a:p>
          <a:p>
            <a:r>
              <a:rPr lang="en-GB" dirty="0" smtClean="0"/>
              <a:t>Break the word into smaller chunks</a:t>
            </a:r>
          </a:p>
          <a:p>
            <a:r>
              <a:rPr lang="en-GB" dirty="0" smtClean="0"/>
              <a:t>Read by analogy – does it look like another word?</a:t>
            </a:r>
          </a:p>
          <a:p>
            <a:r>
              <a:rPr lang="en-GB" dirty="0" smtClean="0"/>
              <a:t>Picture clues (possibly)</a:t>
            </a:r>
          </a:p>
          <a:p>
            <a:r>
              <a:rPr lang="en-GB" dirty="0" smtClean="0"/>
              <a:t>Read around the word / finish the sentence and come back to it</a:t>
            </a:r>
          </a:p>
          <a:p>
            <a:r>
              <a:rPr lang="en-GB" dirty="0" smtClean="0"/>
              <a:t>Ask! Remember to check they understand the meaning of this new word.</a:t>
            </a:r>
            <a:endParaRPr lang="en-GB" dirty="0"/>
          </a:p>
        </p:txBody>
      </p:sp>
    </p:spTree>
    <p:extLst>
      <p:ext uri="{BB962C8B-B14F-4D97-AF65-F5344CB8AC3E}">
        <p14:creationId xmlns:p14="http://schemas.microsoft.com/office/powerpoint/2010/main" val="296579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questions …</a:t>
            </a:r>
            <a:endParaRPr lang="en-GB" dirty="0"/>
          </a:p>
        </p:txBody>
      </p:sp>
      <p:pic>
        <p:nvPicPr>
          <p:cNvPr id="4" name="Picture 2" descr="Reading Vip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0526" y="188640"/>
            <a:ext cx="3049790" cy="44395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261764" y="1916832"/>
            <a:ext cx="8918318" cy="4759623"/>
          </a:xfrm>
          <a:prstGeom prst="rect">
            <a:avLst/>
          </a:prstGeom>
        </p:spPr>
      </p:pic>
    </p:spTree>
    <p:extLst>
      <p:ext uri="{BB962C8B-B14F-4D97-AF65-F5344CB8AC3E}">
        <p14:creationId xmlns:p14="http://schemas.microsoft.com/office/powerpoint/2010/main" val="399256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3"/>
          <a:stretch>
            <a:fillRect/>
          </a:stretch>
        </p:blipFill>
        <p:spPr>
          <a:xfrm>
            <a:off x="248888" y="225811"/>
            <a:ext cx="5194678" cy="2935822"/>
          </a:xfrm>
          <a:prstGeom prst="rect">
            <a:avLst/>
          </a:prstGeom>
        </p:spPr>
      </p:pic>
      <p:sp>
        <p:nvSpPr>
          <p:cNvPr id="5" name="Rectangle 4"/>
          <p:cNvSpPr/>
          <p:nvPr/>
        </p:nvSpPr>
        <p:spPr>
          <a:xfrm>
            <a:off x="5528450" y="781384"/>
            <a:ext cx="5288627" cy="461665"/>
          </a:xfrm>
          <a:prstGeom prst="rect">
            <a:avLst/>
          </a:prstGeom>
        </p:spPr>
        <p:txBody>
          <a:bodyPr wrap="none">
            <a:spAutoFit/>
          </a:bodyPr>
          <a:lstStyle/>
          <a:p>
            <a:r>
              <a:rPr lang="en-GB" dirty="0">
                <a:hlinkClick r:id="rId4"/>
              </a:rPr>
              <a:t>https://www.booksfortopics.com</a:t>
            </a:r>
            <a:r>
              <a:rPr lang="en-GB" dirty="0" smtClean="0">
                <a:hlinkClick r:id="rId4"/>
              </a:rPr>
              <a:t>/</a:t>
            </a:r>
            <a:r>
              <a:rPr lang="en-GB" dirty="0" smtClean="0"/>
              <a:t> </a:t>
            </a:r>
            <a:endParaRPr lang="en-GB" dirty="0"/>
          </a:p>
        </p:txBody>
      </p:sp>
      <p:pic>
        <p:nvPicPr>
          <p:cNvPr id="6" name="Picture 5"/>
          <p:cNvPicPr>
            <a:picLocks noChangeAspect="1"/>
          </p:cNvPicPr>
          <p:nvPr/>
        </p:nvPicPr>
        <p:blipFill>
          <a:blip r:embed="rId5"/>
          <a:stretch>
            <a:fillRect/>
          </a:stretch>
        </p:blipFill>
        <p:spPr>
          <a:xfrm>
            <a:off x="5443566" y="2178384"/>
            <a:ext cx="6574430" cy="4496274"/>
          </a:xfrm>
          <a:prstGeom prst="rect">
            <a:avLst/>
          </a:prstGeom>
        </p:spPr>
      </p:pic>
      <p:sp>
        <p:nvSpPr>
          <p:cNvPr id="7" name="Rectangle 6"/>
          <p:cNvSpPr/>
          <p:nvPr/>
        </p:nvSpPr>
        <p:spPr>
          <a:xfrm>
            <a:off x="981845" y="4149080"/>
            <a:ext cx="4392488" cy="1200329"/>
          </a:xfrm>
          <a:prstGeom prst="rect">
            <a:avLst/>
          </a:prstGeom>
        </p:spPr>
        <p:txBody>
          <a:bodyPr wrap="square">
            <a:spAutoFit/>
          </a:bodyPr>
          <a:lstStyle/>
          <a:p>
            <a:r>
              <a:rPr lang="en-GB" dirty="0">
                <a:hlinkClick r:id="rId6"/>
              </a:rPr>
              <a:t>https://</a:t>
            </a:r>
            <a:r>
              <a:rPr lang="en-GB" dirty="0" smtClean="0">
                <a:hlinkClick r:id="rId6"/>
              </a:rPr>
              <a:t>www.theguardian.com/books/series/children-s-book-roundup</a:t>
            </a:r>
            <a:r>
              <a:rPr lang="en-GB" dirty="0" smtClean="0"/>
              <a:t> </a:t>
            </a:r>
            <a:endParaRPr lang="en-GB" dirty="0"/>
          </a:p>
        </p:txBody>
      </p:sp>
    </p:spTree>
    <p:extLst>
      <p:ext uri="{BB962C8B-B14F-4D97-AF65-F5344CB8AC3E}">
        <p14:creationId xmlns:p14="http://schemas.microsoft.com/office/powerpoint/2010/main" val="7015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188640"/>
            <a:ext cx="10157354" cy="976536"/>
          </a:xfrm>
        </p:spPr>
        <p:txBody>
          <a:bodyPr/>
          <a:lstStyle/>
          <a:p>
            <a:r>
              <a:rPr lang="en-US" dirty="0" smtClean="0"/>
              <a:t>So many books to choose from …</a:t>
            </a:r>
            <a:endParaRPr lang="en-US" dirty="0"/>
          </a:p>
        </p:txBody>
      </p:sp>
      <p:pic>
        <p:nvPicPr>
          <p:cNvPr id="3" name="Picture 2"/>
          <p:cNvPicPr>
            <a:picLocks noChangeAspect="1"/>
          </p:cNvPicPr>
          <p:nvPr/>
        </p:nvPicPr>
        <p:blipFill>
          <a:blip r:embed="rId3"/>
          <a:stretch>
            <a:fillRect/>
          </a:stretch>
        </p:blipFill>
        <p:spPr>
          <a:xfrm>
            <a:off x="2277988" y="1203637"/>
            <a:ext cx="7430963" cy="5753755"/>
          </a:xfrm>
          <a:prstGeom prst="rect">
            <a:avLst/>
          </a:prstGeom>
        </p:spPr>
      </p:pic>
      <p:pic>
        <p:nvPicPr>
          <p:cNvPr id="4" name="Picture 3"/>
          <p:cNvPicPr>
            <a:picLocks noChangeAspect="1"/>
          </p:cNvPicPr>
          <p:nvPr/>
        </p:nvPicPr>
        <p:blipFill>
          <a:blip r:embed="rId4"/>
          <a:stretch>
            <a:fillRect/>
          </a:stretch>
        </p:blipFill>
        <p:spPr>
          <a:xfrm>
            <a:off x="6886500" y="3212975"/>
            <a:ext cx="1296144" cy="1742167"/>
          </a:xfrm>
          <a:prstGeom prst="rect">
            <a:avLst/>
          </a:prstGeom>
        </p:spPr>
      </p:pic>
      <p:pic>
        <p:nvPicPr>
          <p:cNvPr id="5" name="Picture 4"/>
          <p:cNvPicPr>
            <a:picLocks noChangeAspect="1"/>
          </p:cNvPicPr>
          <p:nvPr/>
        </p:nvPicPr>
        <p:blipFill>
          <a:blip r:embed="rId5"/>
          <a:stretch>
            <a:fillRect/>
          </a:stretch>
        </p:blipFill>
        <p:spPr>
          <a:xfrm>
            <a:off x="6915120" y="5051752"/>
            <a:ext cx="1238903" cy="1876053"/>
          </a:xfrm>
          <a:prstGeom prst="rect">
            <a:avLst/>
          </a:prstGeom>
        </p:spPr>
      </p:pic>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188640"/>
            <a:ext cx="10157354" cy="976536"/>
          </a:xfrm>
        </p:spPr>
        <p:txBody>
          <a:bodyPr/>
          <a:lstStyle/>
          <a:p>
            <a:r>
              <a:rPr lang="en-US" dirty="0" smtClean="0"/>
              <a:t>Suggested reading list</a:t>
            </a:r>
            <a:endParaRPr lang="en-US" dirty="0"/>
          </a:p>
        </p:txBody>
      </p:sp>
      <p:pic>
        <p:nvPicPr>
          <p:cNvPr id="4" name="Picture 3"/>
          <p:cNvPicPr>
            <a:picLocks noChangeAspect="1"/>
          </p:cNvPicPr>
          <p:nvPr/>
        </p:nvPicPr>
        <p:blipFill>
          <a:blip r:embed="rId3"/>
          <a:stretch>
            <a:fillRect/>
          </a:stretch>
        </p:blipFill>
        <p:spPr>
          <a:xfrm>
            <a:off x="2205980" y="1115760"/>
            <a:ext cx="7473826" cy="5741100"/>
          </a:xfrm>
          <a:prstGeom prst="rect">
            <a:avLst/>
          </a:prstGeom>
        </p:spPr>
      </p:pic>
    </p:spTree>
    <p:extLst>
      <p:ext uri="{BB962C8B-B14F-4D97-AF65-F5344CB8AC3E}">
        <p14:creationId xmlns:p14="http://schemas.microsoft.com/office/powerpoint/2010/main" val="278773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188640"/>
            <a:ext cx="10157354" cy="976536"/>
          </a:xfrm>
        </p:spPr>
        <p:txBody>
          <a:bodyPr/>
          <a:lstStyle/>
          <a:p>
            <a:r>
              <a:rPr lang="en-US" dirty="0" smtClean="0"/>
              <a:t>Suggested reading list</a:t>
            </a:r>
            <a:endParaRPr lang="en-US" dirty="0"/>
          </a:p>
        </p:txBody>
      </p:sp>
      <p:pic>
        <p:nvPicPr>
          <p:cNvPr id="3" name="Picture 2"/>
          <p:cNvPicPr>
            <a:picLocks noChangeAspect="1"/>
          </p:cNvPicPr>
          <p:nvPr/>
        </p:nvPicPr>
        <p:blipFill>
          <a:blip r:embed="rId3"/>
          <a:stretch>
            <a:fillRect/>
          </a:stretch>
        </p:blipFill>
        <p:spPr>
          <a:xfrm>
            <a:off x="1341884" y="1556792"/>
            <a:ext cx="10127937" cy="5040560"/>
          </a:xfrm>
          <a:prstGeom prst="rect">
            <a:avLst/>
          </a:prstGeom>
        </p:spPr>
      </p:pic>
      <p:pic>
        <p:nvPicPr>
          <p:cNvPr id="4" name="Picture 3"/>
          <p:cNvPicPr>
            <a:picLocks noChangeAspect="1"/>
          </p:cNvPicPr>
          <p:nvPr/>
        </p:nvPicPr>
        <p:blipFill>
          <a:blip r:embed="rId4"/>
          <a:stretch>
            <a:fillRect/>
          </a:stretch>
        </p:blipFill>
        <p:spPr>
          <a:xfrm>
            <a:off x="7606580" y="4138591"/>
            <a:ext cx="1728192" cy="2458761"/>
          </a:xfrm>
          <a:prstGeom prst="rect">
            <a:avLst/>
          </a:prstGeom>
        </p:spPr>
      </p:pic>
    </p:spTree>
    <p:extLst>
      <p:ext uri="{BB962C8B-B14F-4D97-AF65-F5344CB8AC3E}">
        <p14:creationId xmlns:p14="http://schemas.microsoft.com/office/powerpoint/2010/main" val="81440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188640"/>
            <a:ext cx="10157354" cy="976536"/>
          </a:xfrm>
        </p:spPr>
        <p:txBody>
          <a:bodyPr/>
          <a:lstStyle/>
          <a:p>
            <a:r>
              <a:rPr lang="en-US" dirty="0" smtClean="0"/>
              <a:t>Suggested reading list</a:t>
            </a:r>
            <a:endParaRPr lang="en-US" dirty="0"/>
          </a:p>
        </p:txBody>
      </p:sp>
      <p:pic>
        <p:nvPicPr>
          <p:cNvPr id="4" name="Picture 3"/>
          <p:cNvPicPr>
            <a:picLocks noChangeAspect="1"/>
          </p:cNvPicPr>
          <p:nvPr/>
        </p:nvPicPr>
        <p:blipFill>
          <a:blip r:embed="rId3"/>
          <a:stretch>
            <a:fillRect/>
          </a:stretch>
        </p:blipFill>
        <p:spPr>
          <a:xfrm>
            <a:off x="1341884" y="1340768"/>
            <a:ext cx="9721080" cy="5311983"/>
          </a:xfrm>
          <a:prstGeom prst="rect">
            <a:avLst/>
          </a:prstGeom>
        </p:spPr>
      </p:pic>
    </p:spTree>
    <p:extLst>
      <p:ext uri="{BB962C8B-B14F-4D97-AF65-F5344CB8AC3E}">
        <p14:creationId xmlns:p14="http://schemas.microsoft.com/office/powerpoint/2010/main" val="417205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 Learn more.</a:t>
            </a:r>
            <a:endParaRPr lang="en-GB" dirty="0"/>
          </a:p>
        </p:txBody>
      </p:sp>
      <p:sp>
        <p:nvSpPr>
          <p:cNvPr id="3" name="TextBox 2"/>
          <p:cNvSpPr txBox="1"/>
          <p:nvPr/>
        </p:nvSpPr>
        <p:spPr>
          <a:xfrm>
            <a:off x="1197868" y="1700808"/>
            <a:ext cx="9729631" cy="3416320"/>
          </a:xfrm>
          <a:prstGeom prst="rect">
            <a:avLst/>
          </a:prstGeom>
          <a:noFill/>
        </p:spPr>
        <p:txBody>
          <a:bodyPr wrap="square" rtlCol="0">
            <a:spAutoFit/>
          </a:bodyPr>
          <a:lstStyle/>
          <a:p>
            <a:r>
              <a:rPr lang="en-GB" dirty="0" smtClean="0"/>
              <a:t>Read. As much as possible. Mostly new stuff.</a:t>
            </a:r>
          </a:p>
          <a:p>
            <a:r>
              <a:rPr lang="en-GB" dirty="0" smtClean="0"/>
              <a:t>Reading expands one’s knowledge of language and the world in ways that increase reading skill, making it easier and more enjoyable to read.</a:t>
            </a:r>
          </a:p>
          <a:p>
            <a:r>
              <a:rPr lang="en-GB" dirty="0" smtClean="0"/>
              <a:t>Increases in reading skill make it easier to consume texts that feed this learning machinery.</a:t>
            </a:r>
          </a:p>
          <a:p>
            <a:r>
              <a:rPr lang="en-GB" dirty="0" smtClean="0"/>
              <a:t>This feedback loop is the mechanism that leads to expertise.</a:t>
            </a:r>
          </a:p>
          <a:p>
            <a:pPr algn="r"/>
            <a:endParaRPr lang="en-GB" dirty="0" smtClean="0"/>
          </a:p>
          <a:p>
            <a:pPr algn="r"/>
            <a:r>
              <a:rPr lang="en-GB" dirty="0" smtClean="0"/>
              <a:t>Mark </a:t>
            </a:r>
            <a:r>
              <a:rPr lang="en-GB" dirty="0" err="1" smtClean="0"/>
              <a:t>Siedenberg</a:t>
            </a:r>
            <a:r>
              <a:rPr lang="en-GB" dirty="0" smtClean="0"/>
              <a:t>: Language at the Speed of Sight (2018)</a:t>
            </a:r>
            <a:endParaRPr lang="en-GB" dirty="0"/>
          </a:p>
        </p:txBody>
      </p:sp>
    </p:spTree>
    <p:extLst>
      <p:ext uri="{BB962C8B-B14F-4D97-AF65-F5344CB8AC3E}">
        <p14:creationId xmlns:p14="http://schemas.microsoft.com/office/powerpoint/2010/main" val="236845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949" y="260649"/>
            <a:ext cx="8640951" cy="864096"/>
          </a:xfrm>
        </p:spPr>
        <p:txBody>
          <a:bodyPr>
            <a:normAutofit fontScale="90000"/>
          </a:bodyPr>
          <a:lstStyle/>
          <a:p>
            <a:r>
              <a:rPr lang="en-US" dirty="0"/>
              <a:t>Reading </a:t>
            </a:r>
            <a:r>
              <a:rPr lang="en-GB" dirty="0"/>
              <a:t>changes </a:t>
            </a:r>
            <a:r>
              <a:rPr lang="en-GB" dirty="0" smtClean="0"/>
              <a:t>everything …</a:t>
            </a:r>
            <a:endParaRPr lang="en-US" dirty="0"/>
          </a:p>
        </p:txBody>
      </p:sp>
      <p:sp>
        <p:nvSpPr>
          <p:cNvPr id="5" name="Content Placeholder 4"/>
          <p:cNvSpPr>
            <a:spLocks noGrp="1"/>
          </p:cNvSpPr>
          <p:nvPr>
            <p:ph idx="1"/>
          </p:nvPr>
        </p:nvSpPr>
        <p:spPr>
          <a:prstGeom prst="rect">
            <a:avLst/>
          </a:prstGeom>
        </p:spPr>
        <p:txBody>
          <a:bodyPr>
            <a:normAutofit/>
          </a:bodyPr>
          <a:lstStyle/>
          <a:p>
            <a:pPr marL="0" indent="0">
              <a:buNone/>
            </a:pPr>
            <a:r>
              <a:rPr lang="en-US" dirty="0" smtClean="0">
                <a:solidFill>
                  <a:schemeClr val="tx2"/>
                </a:solidFill>
              </a:rPr>
              <a:t>Teach </a:t>
            </a:r>
            <a:r>
              <a:rPr lang="en-US" dirty="0">
                <a:solidFill>
                  <a:schemeClr val="tx2"/>
                </a:solidFill>
              </a:rPr>
              <a:t>a child to read and keep that child reading and </a:t>
            </a:r>
            <a:r>
              <a:rPr lang="en-US" b="1" dirty="0">
                <a:solidFill>
                  <a:schemeClr val="tx2"/>
                </a:solidFill>
              </a:rPr>
              <a:t>we</a:t>
            </a:r>
            <a:r>
              <a:rPr lang="en-US" dirty="0">
                <a:solidFill>
                  <a:schemeClr val="tx2"/>
                </a:solidFill>
              </a:rPr>
              <a:t> will change everything.</a:t>
            </a:r>
          </a:p>
          <a:p>
            <a:pPr marL="0" indent="0">
              <a:buNone/>
            </a:pPr>
            <a:r>
              <a:rPr lang="en-US" dirty="0" smtClean="0">
                <a:solidFill>
                  <a:schemeClr val="tx2"/>
                </a:solidFill>
              </a:rPr>
              <a:t>And </a:t>
            </a:r>
            <a:r>
              <a:rPr lang="en-US" dirty="0">
                <a:solidFill>
                  <a:schemeClr val="tx2"/>
                </a:solidFill>
              </a:rPr>
              <a:t>I mean everything.</a:t>
            </a:r>
          </a:p>
          <a:p>
            <a:pPr marL="0" indent="0" algn="r">
              <a:buNone/>
            </a:pPr>
            <a:r>
              <a:rPr lang="en-US" i="1" dirty="0" smtClean="0"/>
              <a:t>Jeanette Winterson</a:t>
            </a:r>
          </a:p>
          <a:p>
            <a:pPr marL="0" indent="0">
              <a:buNone/>
            </a:pPr>
            <a:endParaRPr lang="en-US" dirty="0" smtClean="0">
              <a:solidFill>
                <a:schemeClr val="tx2"/>
              </a:solidFill>
            </a:endParaRPr>
          </a:p>
          <a:p>
            <a:pPr marL="0" indent="0">
              <a:buNone/>
            </a:pPr>
            <a:r>
              <a:rPr lang="en-US" dirty="0" smtClean="0">
                <a:solidFill>
                  <a:schemeClr val="tx2"/>
                </a:solidFill>
              </a:rPr>
              <a:t>Stories … entertain and teach; they help us both enjoy life and endure it. After nourishment, shelter and companionship, stories are the things we need most in the world.</a:t>
            </a:r>
          </a:p>
          <a:p>
            <a:pPr marL="0" indent="0" algn="r">
              <a:buNone/>
            </a:pPr>
            <a:r>
              <a:rPr lang="en-US" i="1" dirty="0" smtClean="0"/>
              <a:t>Philip Pullman</a:t>
            </a:r>
          </a:p>
          <a:p>
            <a:pPr marL="0" indent="0" algn="r">
              <a:buNone/>
            </a:pPr>
            <a:endParaRPr lang="en-US" b="1" i="1" dirty="0">
              <a:solidFill>
                <a:schemeClr val="accent1"/>
              </a:solidFill>
            </a:endParaRPr>
          </a:p>
          <a:p>
            <a:endParaRPr lang="en-US" dirty="0"/>
          </a:p>
        </p:txBody>
      </p:sp>
    </p:spTree>
    <p:extLst>
      <p:ext uri="{BB962C8B-B14F-4D97-AF65-F5344CB8AC3E}">
        <p14:creationId xmlns:p14="http://schemas.microsoft.com/office/powerpoint/2010/main" val="332674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Proven power of reading …</a:t>
            </a:r>
            <a:endParaRPr lang="en-GB" dirty="0"/>
          </a:p>
        </p:txBody>
      </p:sp>
      <p:sp>
        <p:nvSpPr>
          <p:cNvPr id="3" name="Content Placeholder 2"/>
          <p:cNvSpPr>
            <a:spLocks noGrp="1"/>
          </p:cNvSpPr>
          <p:nvPr>
            <p:ph idx="1"/>
          </p:nvPr>
        </p:nvSpPr>
        <p:spPr/>
        <p:txBody>
          <a:bodyPr>
            <a:normAutofit/>
          </a:bodyPr>
          <a:lstStyle/>
          <a:p>
            <a:r>
              <a:rPr lang="en-GB" dirty="0" smtClean="0"/>
              <a:t>2019 KS2 SATS</a:t>
            </a:r>
            <a:r>
              <a:rPr lang="en-GB" dirty="0"/>
              <a:t>: In reading, 73% of pupils reached the expected standard in 2019, down by 2 percentage points from 2018</a:t>
            </a:r>
            <a:r>
              <a:rPr lang="en-GB" dirty="0" smtClean="0"/>
              <a:t>.</a:t>
            </a:r>
          </a:p>
          <a:p>
            <a:r>
              <a:rPr lang="en-GB" dirty="0"/>
              <a:t>Students who read independently have greater reading comprehension, verbal fluency and general knowledge than those who do not. They become better readers, score higher on achievement tests in all subject areas, and have greater content knowledge than their non-reading peers</a:t>
            </a:r>
            <a:r>
              <a:rPr lang="en-GB" dirty="0" smtClean="0"/>
              <a:t>. Research has consistently linked reading outside of school to improved academic performance.</a:t>
            </a:r>
          </a:p>
        </p:txBody>
      </p:sp>
    </p:spTree>
    <p:extLst>
      <p:ext uri="{BB962C8B-B14F-4D97-AF65-F5344CB8AC3E}">
        <p14:creationId xmlns:p14="http://schemas.microsoft.com/office/powerpoint/2010/main" val="172563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 just about test scores …</a:t>
            </a:r>
            <a:endParaRPr lang="en-GB" dirty="0"/>
          </a:p>
        </p:txBody>
      </p:sp>
      <p:sp>
        <p:nvSpPr>
          <p:cNvPr id="3" name="Content Placeholder 2"/>
          <p:cNvSpPr>
            <a:spLocks noGrp="1"/>
          </p:cNvSpPr>
          <p:nvPr>
            <p:ph idx="1"/>
          </p:nvPr>
        </p:nvSpPr>
        <p:spPr/>
        <p:txBody>
          <a:bodyPr/>
          <a:lstStyle/>
          <a:p>
            <a:r>
              <a:rPr lang="en-GB" dirty="0"/>
              <a:t>Reading for pleasure is more important for children's cognitive development than their parents' level of education and is a more powerful factor in life achievement than socio-economic background. (Sullivan and Brown 2013)</a:t>
            </a:r>
          </a:p>
          <a:p>
            <a:r>
              <a:rPr lang="en-GB" dirty="0"/>
              <a:t>16-year-olds who choose to read books for pleasure outside of school are more likely to secure managerial or professional jobs in later life. (Taylor 2011</a:t>
            </a:r>
            <a:r>
              <a:rPr lang="en-GB" dirty="0" smtClean="0"/>
              <a:t>)</a:t>
            </a:r>
            <a:endParaRPr lang="en-GB" dirty="0"/>
          </a:p>
        </p:txBody>
      </p:sp>
      <p:pic>
        <p:nvPicPr>
          <p:cNvPr id="2050" name="Picture 2" descr="7 Ways Teachers' Reading Habits Influence Students' Reading Hab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4652" y="4365104"/>
            <a:ext cx="3384376" cy="225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64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Process that Pile of Books You Can't Seem to Finish [+ 5 Other  Reading Hacks] - Right Attitudes"/>
          <p:cNvPicPr>
            <a:picLocks noChangeAspect="1" noChangeArrowheads="1"/>
          </p:cNvPicPr>
          <p:nvPr/>
        </p:nvPicPr>
        <p:blipFill rotWithShape="1">
          <a:blip r:embed="rId3">
            <a:extLst>
              <a:ext uri="{28A0092B-C50C-407E-A947-70E740481C1C}">
                <a14:useLocalDpi xmlns:a14="http://schemas.microsoft.com/office/drawing/2010/main" val="0"/>
              </a:ext>
            </a:extLst>
          </a:blip>
          <a:srcRect l="1272" t="8475"/>
          <a:stretch/>
        </p:blipFill>
        <p:spPr bwMode="auto">
          <a:xfrm>
            <a:off x="7174532" y="3353592"/>
            <a:ext cx="4872541" cy="33877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1804" y="116632"/>
            <a:ext cx="10157354" cy="1397000"/>
          </a:xfrm>
        </p:spPr>
        <p:txBody>
          <a:bodyPr/>
          <a:lstStyle/>
          <a:p>
            <a:r>
              <a:rPr lang="en-GB" dirty="0" smtClean="0"/>
              <a:t>Quantity is important</a:t>
            </a:r>
            <a:endParaRPr lang="en-GB" dirty="0"/>
          </a:p>
        </p:txBody>
      </p:sp>
      <p:sp>
        <p:nvSpPr>
          <p:cNvPr id="3" name="Content Placeholder 2"/>
          <p:cNvSpPr>
            <a:spLocks noGrp="1"/>
          </p:cNvSpPr>
          <p:nvPr>
            <p:ph idx="1"/>
          </p:nvPr>
        </p:nvSpPr>
        <p:spPr>
          <a:xfrm>
            <a:off x="621804" y="1700808"/>
            <a:ext cx="10157354" cy="4470400"/>
          </a:xfrm>
        </p:spPr>
        <p:txBody>
          <a:bodyPr>
            <a:normAutofit/>
          </a:bodyPr>
          <a:lstStyle/>
          <a:p>
            <a:pPr marL="0" indent="0">
              <a:buNone/>
            </a:pPr>
            <a:r>
              <a:rPr lang="en-GB" sz="3000" dirty="0" smtClean="0"/>
              <a:t>5 minutes: 400, 000 words a year</a:t>
            </a:r>
          </a:p>
          <a:p>
            <a:pPr marL="0" indent="0">
              <a:buNone/>
            </a:pPr>
            <a:endParaRPr lang="en-GB" sz="3000" dirty="0" smtClean="0"/>
          </a:p>
          <a:p>
            <a:pPr marL="0" indent="0">
              <a:buNone/>
            </a:pPr>
            <a:r>
              <a:rPr lang="en-GB" sz="3000" dirty="0" smtClean="0"/>
              <a:t>21 minutes: 1,823,000 words a year</a:t>
            </a:r>
          </a:p>
          <a:p>
            <a:pPr marL="0" indent="0">
              <a:buNone/>
            </a:pPr>
            <a:endParaRPr lang="en-GB" sz="3000" dirty="0" smtClean="0"/>
          </a:p>
          <a:p>
            <a:pPr marL="0" indent="0">
              <a:buNone/>
            </a:pPr>
            <a:r>
              <a:rPr lang="en-GB" sz="3000" dirty="0" smtClean="0"/>
              <a:t>40 minutes: 3,646,000 words a year</a:t>
            </a:r>
            <a:endParaRPr lang="en-GB" sz="3000" dirty="0"/>
          </a:p>
        </p:txBody>
      </p:sp>
      <p:sp>
        <p:nvSpPr>
          <p:cNvPr id="6" name="7-Point Star 5"/>
          <p:cNvSpPr/>
          <p:nvPr/>
        </p:nvSpPr>
        <p:spPr>
          <a:xfrm>
            <a:off x="6919539" y="375196"/>
            <a:ext cx="5112568" cy="2276872"/>
          </a:xfrm>
          <a:prstGeom prst="star7">
            <a:avLst>
              <a:gd name="adj" fmla="val 50000"/>
              <a:gd name="hf" fmla="val 102572"/>
              <a:gd name="vf" fmla="val 1052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Best predictor for success at GCSE level is breadth of vocabulary at age 5.</a:t>
            </a:r>
            <a:endParaRPr lang="en-GB" dirty="0"/>
          </a:p>
        </p:txBody>
      </p:sp>
    </p:spTree>
    <p:extLst>
      <p:ext uri="{BB962C8B-B14F-4D97-AF65-F5344CB8AC3E}">
        <p14:creationId xmlns:p14="http://schemas.microsoft.com/office/powerpoint/2010/main" val="360448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makes a good reader?</a:t>
            </a:r>
            <a:endParaRPr lang="en-GB" dirty="0"/>
          </a:p>
        </p:txBody>
      </p:sp>
      <p:pic>
        <p:nvPicPr>
          <p:cNvPr id="7" name="Picture 6"/>
          <p:cNvPicPr>
            <a:picLocks noChangeAspect="1"/>
          </p:cNvPicPr>
          <p:nvPr/>
        </p:nvPicPr>
        <p:blipFill>
          <a:blip r:embed="rId3"/>
          <a:stretch>
            <a:fillRect/>
          </a:stretch>
        </p:blipFill>
        <p:spPr>
          <a:xfrm>
            <a:off x="333772" y="2204864"/>
            <a:ext cx="11449272" cy="2439601"/>
          </a:xfrm>
          <a:prstGeom prst="rightArrow">
            <a:avLst>
              <a:gd name="adj1" fmla="val 50000"/>
              <a:gd name="adj2" fmla="val 49400"/>
            </a:avLst>
          </a:prstGeom>
        </p:spPr>
      </p:pic>
      <p:grpSp>
        <p:nvGrpSpPr>
          <p:cNvPr id="16" name="Group 15"/>
          <p:cNvGrpSpPr/>
          <p:nvPr/>
        </p:nvGrpSpPr>
        <p:grpSpPr>
          <a:xfrm>
            <a:off x="4870276" y="3818345"/>
            <a:ext cx="2194272" cy="1917824"/>
            <a:chOff x="4870276" y="3818345"/>
            <a:chExt cx="2194272" cy="1917824"/>
          </a:xfrm>
        </p:grpSpPr>
        <p:sp>
          <p:nvSpPr>
            <p:cNvPr id="8" name="Right Brace 7"/>
            <p:cNvSpPr/>
            <p:nvPr/>
          </p:nvSpPr>
          <p:spPr>
            <a:xfrm rot="5400000">
              <a:off x="5554352" y="3134269"/>
              <a:ext cx="826120" cy="2194272"/>
            </a:xfrm>
            <a:prstGeom prst="rightBrace">
              <a:avLst>
                <a:gd name="adj1" fmla="val 20844"/>
                <a:gd name="adj2" fmla="val 50541"/>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ounded Rectangle 8"/>
            <p:cNvSpPr/>
            <p:nvPr/>
          </p:nvSpPr>
          <p:spPr>
            <a:xfrm>
              <a:off x="4903348" y="5016089"/>
              <a:ext cx="2107220" cy="720080"/>
            </a:xfrm>
            <a:prstGeom prst="roundRect">
              <a:avLst/>
            </a:prstGeom>
            <a:solidFill>
              <a:srgbClr val="CCECF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Practise</a:t>
              </a:r>
              <a:endParaRPr lang="en-GB" dirty="0">
                <a:solidFill>
                  <a:srgbClr val="FF0000"/>
                </a:solidFill>
              </a:endParaRPr>
            </a:p>
          </p:txBody>
        </p:sp>
      </p:grpSp>
      <p:grpSp>
        <p:nvGrpSpPr>
          <p:cNvPr id="17" name="Group 16"/>
          <p:cNvGrpSpPr/>
          <p:nvPr/>
        </p:nvGrpSpPr>
        <p:grpSpPr>
          <a:xfrm>
            <a:off x="7174532" y="1473200"/>
            <a:ext cx="2808312" cy="1595760"/>
            <a:chOff x="7174532" y="1473200"/>
            <a:chExt cx="2808312" cy="1595760"/>
          </a:xfrm>
        </p:grpSpPr>
        <p:sp>
          <p:nvSpPr>
            <p:cNvPr id="10" name="Rounded Rectangle 9"/>
            <p:cNvSpPr/>
            <p:nvPr/>
          </p:nvSpPr>
          <p:spPr>
            <a:xfrm>
              <a:off x="7174532" y="1473200"/>
              <a:ext cx="2808312" cy="864096"/>
            </a:xfrm>
            <a:prstGeom prst="roundRect">
              <a:avLst/>
            </a:prstGeom>
            <a:solidFill>
              <a:srgbClr val="CCECF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Story teller voice / rhythm</a:t>
              </a:r>
              <a:endParaRPr lang="en-GB" dirty="0">
                <a:solidFill>
                  <a:srgbClr val="FF0000"/>
                </a:solidFill>
              </a:endParaRPr>
            </a:p>
          </p:txBody>
        </p:sp>
        <p:cxnSp>
          <p:nvCxnSpPr>
            <p:cNvPr id="12" name="Straight Arrow Connector 11"/>
            <p:cNvCxnSpPr/>
            <p:nvPr/>
          </p:nvCxnSpPr>
          <p:spPr>
            <a:xfrm flipV="1">
              <a:off x="8542684" y="2420888"/>
              <a:ext cx="0" cy="6480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9082744" y="3803218"/>
            <a:ext cx="2808312" cy="2135546"/>
            <a:chOff x="9082744" y="3803218"/>
            <a:chExt cx="2808312" cy="2135546"/>
          </a:xfrm>
        </p:grpSpPr>
        <p:cxnSp>
          <p:nvCxnSpPr>
            <p:cNvPr id="13" name="Straight Arrow Connector 12"/>
            <p:cNvCxnSpPr/>
            <p:nvPr/>
          </p:nvCxnSpPr>
          <p:spPr>
            <a:xfrm>
              <a:off x="10486900" y="3803218"/>
              <a:ext cx="0" cy="12128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9082744" y="5100267"/>
              <a:ext cx="2808312" cy="838497"/>
            </a:xfrm>
            <a:prstGeom prst="roundRect">
              <a:avLst/>
            </a:prstGeom>
            <a:solidFill>
              <a:srgbClr val="CCECF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What is going on?</a:t>
              </a:r>
              <a:endParaRPr lang="en-GB" dirty="0">
                <a:solidFill>
                  <a:srgbClr val="FF0000"/>
                </a:solidFill>
              </a:endParaRPr>
            </a:p>
          </p:txBody>
        </p:sp>
      </p:grpSp>
      <p:grpSp>
        <p:nvGrpSpPr>
          <p:cNvPr id="22" name="Group 21"/>
          <p:cNvGrpSpPr/>
          <p:nvPr/>
        </p:nvGrpSpPr>
        <p:grpSpPr>
          <a:xfrm>
            <a:off x="1845940" y="1439188"/>
            <a:ext cx="2808312" cy="1595760"/>
            <a:chOff x="7174532" y="1473200"/>
            <a:chExt cx="2808312" cy="1595760"/>
          </a:xfrm>
        </p:grpSpPr>
        <p:sp>
          <p:nvSpPr>
            <p:cNvPr id="23" name="Rounded Rectangle 22"/>
            <p:cNvSpPr/>
            <p:nvPr/>
          </p:nvSpPr>
          <p:spPr>
            <a:xfrm>
              <a:off x="7174532" y="1473200"/>
              <a:ext cx="2808312" cy="864096"/>
            </a:xfrm>
            <a:prstGeom prst="roundRect">
              <a:avLst/>
            </a:prstGeom>
            <a:solidFill>
              <a:srgbClr val="CCECF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High frequency words</a:t>
              </a:r>
              <a:endParaRPr lang="en-GB" dirty="0">
                <a:solidFill>
                  <a:srgbClr val="FF0000"/>
                </a:solidFill>
              </a:endParaRPr>
            </a:p>
          </p:txBody>
        </p:sp>
        <p:cxnSp>
          <p:nvCxnSpPr>
            <p:cNvPr id="24" name="Straight Arrow Connector 23"/>
            <p:cNvCxnSpPr/>
            <p:nvPr/>
          </p:nvCxnSpPr>
          <p:spPr>
            <a:xfrm flipV="1">
              <a:off x="8542684" y="2420888"/>
              <a:ext cx="0" cy="6480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227444" y="3768883"/>
            <a:ext cx="2399144" cy="2130494"/>
            <a:chOff x="9287328" y="3803218"/>
            <a:chExt cx="2399144" cy="2130494"/>
          </a:xfrm>
        </p:grpSpPr>
        <p:cxnSp>
          <p:nvCxnSpPr>
            <p:cNvPr id="26" name="Straight Arrow Connector 25"/>
            <p:cNvCxnSpPr/>
            <p:nvPr/>
          </p:nvCxnSpPr>
          <p:spPr>
            <a:xfrm>
              <a:off x="10486900" y="3803218"/>
              <a:ext cx="0" cy="12128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9287328" y="5095215"/>
              <a:ext cx="2399144" cy="838497"/>
            </a:xfrm>
            <a:prstGeom prst="roundRect">
              <a:avLst/>
            </a:prstGeom>
            <a:solidFill>
              <a:srgbClr val="CCECF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Sounding out</a:t>
              </a:r>
              <a:endParaRPr lang="en-GB" dirty="0">
                <a:solidFill>
                  <a:srgbClr val="FF0000"/>
                </a:solidFill>
              </a:endParaRPr>
            </a:p>
          </p:txBody>
        </p:sp>
      </p:grpSp>
    </p:spTree>
    <p:extLst>
      <p:ext uri="{BB962C8B-B14F-4D97-AF65-F5344CB8AC3E}">
        <p14:creationId xmlns:p14="http://schemas.microsoft.com/office/powerpoint/2010/main" val="24082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School</a:t>
            </a:r>
            <a:endParaRPr lang="en-GB" dirty="0"/>
          </a:p>
        </p:txBody>
      </p:sp>
      <p:sp>
        <p:nvSpPr>
          <p:cNvPr id="3" name="Content Placeholder 2"/>
          <p:cNvSpPr>
            <a:spLocks noGrp="1"/>
          </p:cNvSpPr>
          <p:nvPr>
            <p:ph idx="1"/>
          </p:nvPr>
        </p:nvSpPr>
        <p:spPr/>
        <p:txBody>
          <a:bodyPr/>
          <a:lstStyle/>
          <a:p>
            <a:r>
              <a:rPr lang="en-GB" dirty="0" smtClean="0"/>
              <a:t>Weekly reading whole class lesson which will focus on a particular skill</a:t>
            </a:r>
          </a:p>
          <a:p>
            <a:r>
              <a:rPr lang="en-GB" dirty="0" smtClean="0"/>
              <a:t>ERIC time</a:t>
            </a:r>
          </a:p>
          <a:p>
            <a:r>
              <a:rPr lang="en-GB" dirty="0" smtClean="0"/>
              <a:t>Theme books on display / text rich classroom environments</a:t>
            </a:r>
          </a:p>
          <a:p>
            <a:r>
              <a:rPr lang="en-GB" dirty="0" smtClean="0"/>
              <a:t>Class novel / English curriculum based on books</a:t>
            </a:r>
          </a:p>
          <a:p>
            <a:r>
              <a:rPr lang="en-GB" dirty="0" smtClean="0"/>
              <a:t>Individual reading / group reading</a:t>
            </a:r>
          </a:p>
          <a:p>
            <a:r>
              <a:rPr lang="en-GB" dirty="0" smtClean="0"/>
              <a:t>Reading is an integral part of our knowledge rich curriculum</a:t>
            </a:r>
          </a:p>
          <a:p>
            <a:r>
              <a:rPr lang="en-GB" dirty="0" smtClean="0"/>
              <a:t>Reading recovery / Fresh Start / RWI phonics boosters</a:t>
            </a:r>
            <a:endParaRPr lang="en-GB" dirty="0"/>
          </a:p>
        </p:txBody>
      </p:sp>
    </p:spTree>
    <p:extLst>
      <p:ext uri="{BB962C8B-B14F-4D97-AF65-F5344CB8AC3E}">
        <p14:creationId xmlns:p14="http://schemas.microsoft.com/office/powerpoint/2010/main" val="305759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home …</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Model reading</a:t>
            </a:r>
          </a:p>
          <a:p>
            <a:r>
              <a:rPr lang="en-GB" dirty="0" smtClean="0"/>
              <a:t>Read together as often as possible</a:t>
            </a:r>
          </a:p>
          <a:p>
            <a:r>
              <a:rPr lang="en-GB" dirty="0" smtClean="0"/>
              <a:t>Read when out and about </a:t>
            </a:r>
            <a:r>
              <a:rPr lang="en-GB" dirty="0" err="1" smtClean="0"/>
              <a:t>eg</a:t>
            </a:r>
            <a:r>
              <a:rPr lang="en-GB" dirty="0" smtClean="0"/>
              <a:t>. museum displays, road signs</a:t>
            </a:r>
          </a:p>
          <a:p>
            <a:r>
              <a:rPr lang="en-GB" dirty="0" smtClean="0"/>
              <a:t>Make book shelves inviting</a:t>
            </a:r>
          </a:p>
          <a:p>
            <a:r>
              <a:rPr lang="en-GB" dirty="0" smtClean="0"/>
              <a:t>Visit the library</a:t>
            </a:r>
          </a:p>
          <a:p>
            <a:r>
              <a:rPr lang="en-GB" dirty="0" smtClean="0"/>
              <a:t>Revisit books from your own childhood</a:t>
            </a:r>
          </a:p>
          <a:p>
            <a:r>
              <a:rPr lang="en-GB" dirty="0" smtClean="0"/>
              <a:t>Respect their reading choices</a:t>
            </a:r>
          </a:p>
          <a:p>
            <a:r>
              <a:rPr lang="en-GB" dirty="0" smtClean="0"/>
              <a:t>Read to your child high quality, vocabulary rich texts that are a level above their independent reading</a:t>
            </a:r>
          </a:p>
        </p:txBody>
      </p:sp>
    </p:spTree>
    <p:extLst>
      <p:ext uri="{BB962C8B-B14F-4D97-AF65-F5344CB8AC3E}">
        <p14:creationId xmlns:p14="http://schemas.microsoft.com/office/powerpoint/2010/main" val="61709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Hearing your child read</a:t>
            </a:r>
            <a:endParaRPr lang="en-GB" dirty="0"/>
          </a:p>
        </p:txBody>
      </p:sp>
      <p:sp>
        <p:nvSpPr>
          <p:cNvPr id="3" name="Content Placeholder 2"/>
          <p:cNvSpPr>
            <a:spLocks noGrp="1"/>
          </p:cNvSpPr>
          <p:nvPr>
            <p:ph idx="1"/>
          </p:nvPr>
        </p:nvSpPr>
        <p:spPr/>
        <p:txBody>
          <a:bodyPr/>
          <a:lstStyle/>
          <a:p>
            <a:r>
              <a:rPr lang="en-GB" dirty="0" smtClean="0"/>
              <a:t>By the end of year 2 your child may only need to read out loud as part of your time together</a:t>
            </a:r>
          </a:p>
          <a:p>
            <a:r>
              <a:rPr lang="en-GB" dirty="0" smtClean="0"/>
              <a:t>Encourage children to ‘read in their head’ and then tell you what has happened</a:t>
            </a:r>
          </a:p>
          <a:p>
            <a:r>
              <a:rPr lang="en-GB" dirty="0" smtClean="0"/>
              <a:t>Encourage independent use of vocabulary bookmark</a:t>
            </a:r>
          </a:p>
          <a:p>
            <a:r>
              <a:rPr lang="en-GB" dirty="0" smtClean="0"/>
              <a:t>Read regularly – it is very demoralising to be ‘stuck’ on the same book for a long time. This does not encourage reading for pleasure!</a:t>
            </a:r>
          </a:p>
          <a:p>
            <a:r>
              <a:rPr lang="en-GB" dirty="0" smtClean="0"/>
              <a:t>Can siblings be involved?</a:t>
            </a:r>
            <a:endParaRPr lang="en-GB" dirty="0"/>
          </a:p>
        </p:txBody>
      </p:sp>
    </p:spTree>
    <p:extLst>
      <p:ext uri="{BB962C8B-B14F-4D97-AF65-F5344CB8AC3E}">
        <p14:creationId xmlns:p14="http://schemas.microsoft.com/office/powerpoint/2010/main" val="419787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C735249EB3195468ABF45EDC26E7921" ma:contentTypeVersion="14" ma:contentTypeDescription="Create a new document." ma:contentTypeScope="" ma:versionID="0e8a4a9c15511cea1576f621448bbcfa">
  <xsd:schema xmlns:xsd="http://www.w3.org/2001/XMLSchema" xmlns:xs="http://www.w3.org/2001/XMLSchema" xmlns:p="http://schemas.microsoft.com/office/2006/metadata/properties" xmlns:ns3="e1876862-5010-4732-892b-e8e95db4965a" xmlns:ns4="042f3444-112e-4ab9-ad12-0caea331d867" targetNamespace="http://schemas.microsoft.com/office/2006/metadata/properties" ma:root="true" ma:fieldsID="268f075e6e71c6dd601e49c653b567e4" ns3:_="" ns4:_="">
    <xsd:import namespace="e1876862-5010-4732-892b-e8e95db4965a"/>
    <xsd:import namespace="042f3444-112e-4ab9-ad12-0caea331d86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876862-5010-4732-892b-e8e95db496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2f3444-112e-4ab9-ad12-0caea331d86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940ED6-BF1E-4C59-91A9-DDA52F6B426C}">
  <ds:schemaRefs>
    <ds:schemaRef ds:uri="http://schemas.microsoft.com/sharepoint/v3/contenttype/forms"/>
  </ds:schemaRefs>
</ds:datastoreItem>
</file>

<file path=customXml/itemProps2.xml><?xml version="1.0" encoding="utf-8"?>
<ds:datastoreItem xmlns:ds="http://schemas.openxmlformats.org/officeDocument/2006/customXml" ds:itemID="{79794918-5C91-458F-99BA-261DE1E2D1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876862-5010-4732-892b-e8e95db4965a"/>
    <ds:schemaRef ds:uri="042f3444-112e-4ab9-ad12-0caea331d8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AA9CAE-7CB7-4CA1-AEC0-D1883A5E6869}">
  <ds:schemaRefs>
    <ds:schemaRef ds:uri="042f3444-112e-4ab9-ad12-0caea331d867"/>
    <ds:schemaRef ds:uri="http://schemas.openxmlformats.org/package/2006/metadata/core-properties"/>
    <ds:schemaRef ds:uri="http://purl.org/dc/terms/"/>
    <ds:schemaRef ds:uri="http://purl.org/dc/dcmitype/"/>
    <ds:schemaRef ds:uri="e1876862-5010-4732-892b-e8e95db4965a"/>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2575</TotalTime>
  <Words>864</Words>
  <Application>Microsoft Office PowerPoint</Application>
  <PresentationFormat>Custom</PresentationFormat>
  <Paragraphs>98</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Century Gothic</vt:lpstr>
      <vt:lpstr>Books 16x9</vt:lpstr>
      <vt:lpstr>Reading Together</vt:lpstr>
      <vt:lpstr>Reading changes everything …</vt:lpstr>
      <vt:lpstr>Proven power of reading …</vt:lpstr>
      <vt:lpstr>Not just about test scores …</vt:lpstr>
      <vt:lpstr>Quantity is important</vt:lpstr>
      <vt:lpstr>What makes a good reader?</vt:lpstr>
      <vt:lpstr>At School</vt:lpstr>
      <vt:lpstr>At home …</vt:lpstr>
      <vt:lpstr>Hearing your child read</vt:lpstr>
      <vt:lpstr>When they get stuck …</vt:lpstr>
      <vt:lpstr>Quality questions …</vt:lpstr>
      <vt:lpstr>PowerPoint Presentation</vt:lpstr>
      <vt:lpstr>So many books to choose from …</vt:lpstr>
      <vt:lpstr>Suggested reading list</vt:lpstr>
      <vt:lpstr>Suggested reading list</vt:lpstr>
      <vt:lpstr>Suggested reading list</vt:lpstr>
      <vt:lpstr>Read: Learn more.</vt:lpstr>
    </vt:vector>
  </TitlesOfParts>
  <Company>Primary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in Year 3</dc:title>
  <dc:creator>BBurton</dc:creator>
  <cp:lastModifiedBy>S Halsall</cp:lastModifiedBy>
  <cp:revision>46</cp:revision>
  <cp:lastPrinted>2022-04-25T12:07:08Z</cp:lastPrinted>
  <dcterms:created xsi:type="dcterms:W3CDTF">2021-11-16T17:59:34Z</dcterms:created>
  <dcterms:modified xsi:type="dcterms:W3CDTF">2023-03-09T21:09:24Z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0x0101002C735249EB3195468ABF45EDC26E7921</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